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74" r:id="rId2"/>
    <p:sldId id="275" r:id="rId3"/>
    <p:sldId id="276" r:id="rId4"/>
    <p:sldId id="303" r:id="rId5"/>
    <p:sldId id="304" r:id="rId6"/>
    <p:sldId id="306" r:id="rId7"/>
    <p:sldId id="323" r:id="rId8"/>
    <p:sldId id="327" r:id="rId9"/>
    <p:sldId id="310" r:id="rId10"/>
    <p:sldId id="325" r:id="rId11"/>
    <p:sldId id="326" r:id="rId12"/>
    <p:sldId id="311" r:id="rId13"/>
    <p:sldId id="312" r:id="rId14"/>
    <p:sldId id="314" r:id="rId15"/>
    <p:sldId id="315" r:id="rId16"/>
    <p:sldId id="316" r:id="rId17"/>
    <p:sldId id="317" r:id="rId18"/>
    <p:sldId id="319" r:id="rId19"/>
    <p:sldId id="320" r:id="rId20"/>
    <p:sldId id="318" r:id="rId21"/>
    <p:sldId id="294" r:id="rId22"/>
    <p:sldId id="295" r:id="rId23"/>
    <p:sldId id="296" r:id="rId24"/>
    <p:sldId id="32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6"/>
    <p:restoredTop sz="92562"/>
  </p:normalViewPr>
  <p:slideViewPr>
    <p:cSldViewPr snapToGrid="0" snapToObjects="1">
      <p:cViewPr varScale="1">
        <p:scale>
          <a:sx n="54" d="100"/>
          <a:sy n="54" d="100"/>
        </p:scale>
        <p:origin x="8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655EA6-7239-B444-BF16-4E182A891480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9656E9-27D6-A845-8136-EC1A44E24E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0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5DC09-7F95-0F4E-A3C8-0A51C5687D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75162F-41FA-5842-86F8-62860566AF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C3FB6-7667-5541-B7AF-2516882F4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55BD1-08EB-DD43-A58D-C1144B7BAFBB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30F01-52BE-D943-B478-58C540131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6ADF5-F51B-D24D-9C0C-0CF2A6471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0E17E-9B91-754C-8D01-42884490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399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8935D-2349-F842-8B8E-E4E6D7BA6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01AC43-CBE1-B241-943B-0C5857979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7A019-320F-124B-9B0F-13FE61ADE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55BD1-08EB-DD43-A58D-C1144B7BAFBB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C82AF-CAA1-0140-998D-65711B7CC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AE51E-0511-BD41-AC0C-95BB85196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0E17E-9B91-754C-8D01-42884490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593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90AAA2-C5A2-3545-B292-358942DBBE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8C31F7-7DD4-E24A-A3FA-A4D3750D36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C62D8-5DC8-D345-93BB-7CF8CB859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55BD1-08EB-DD43-A58D-C1144B7BAFBB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8C2C4-B203-814B-B84A-E732F2A8F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D80D3-C1D8-F84E-AC4D-954DD1428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0E17E-9B91-754C-8D01-42884490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145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71952-88C5-614B-8BEB-E40666107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5F247-C8E3-2749-AD5C-BFEC21064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9F19E-DCFA-AB4C-BC25-041ABBFE3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55BD1-08EB-DD43-A58D-C1144B7BAFBB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AEB37-7EB2-7F45-A577-CA8553F18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00714-E1C4-4D4C-93B8-0E9C5BE8E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0E17E-9B91-754C-8D01-42884490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486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69ACF-8157-C84D-A21A-E3D226F7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3A08EC-2F94-B942-83D0-666DBEAB8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F46D1-1394-A042-BAF2-82F661015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55BD1-08EB-DD43-A58D-C1144B7BAFBB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2C695-01C5-6B4B-8D43-33C62876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1CBBE-967C-234A-840A-310CEE511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0E17E-9B91-754C-8D01-42884490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010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1C6FC-3114-C944-AB9C-59621203A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1DAAF-AE4E-BC4E-9F67-27AEC120E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48E457-E7BB-1148-AA27-063DE1E06C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15823A-882E-8849-91A6-D92ED03DB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55BD1-08EB-DD43-A58D-C1144B7BAFBB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EC06FE-245A-9F4C-8B27-31DA6BB19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7B24C-45B9-2F44-9B19-62A99037C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0E17E-9B91-754C-8D01-42884490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450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E9545-1C26-1240-AA7D-93E5CF5C0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A38CD-33FE-E142-8733-D55B6E06F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CF8C0D-FC9C-3843-B6DB-ABBBA4154A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956EBA-D22F-4044-8261-561F186609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5A8ABD-C82A-5846-9A93-8B07DEE745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BF8727-D4E1-2143-9373-0C4E9DB60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55BD1-08EB-DD43-A58D-C1144B7BAFBB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97FEE2-F8B1-AD4B-A24D-170B2A589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D78670-8BCC-2840-9E49-56B9EF958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0E17E-9B91-754C-8D01-42884490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156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514E3-D9D7-C64C-A7D3-32C578AAC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2D58CA-95A5-0947-98ED-B3E7D2130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55BD1-08EB-DD43-A58D-C1144B7BAFBB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CEE0E6-B1BE-7049-A70D-BD7EBFE09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291F1C-6D87-5949-9761-A5EB7EF78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0E17E-9B91-754C-8D01-42884490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038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D68F77-3063-9744-AB29-623FB5F58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55BD1-08EB-DD43-A58D-C1144B7BAFBB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C943AA-8D8A-8349-AFB7-56FCBBA01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C6871-38EC-434D-9848-BD7AFD3CE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0E17E-9B91-754C-8D01-42884490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951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424BA-320C-0C4B-8BCE-6B7DB5C2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50EB1-2A34-724E-9771-EBA9427D6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E3C66F-21C8-9245-8F3D-6D8B19F5F9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5D1A0D-BA1C-8946-8AE5-E787ED6D6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55BD1-08EB-DD43-A58D-C1144B7BAFBB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341925-9E78-5E4B-96F9-668C61FA0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F8A013-D01A-034C-AD8E-5090C473A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0E17E-9B91-754C-8D01-42884490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18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1966A-A9BE-D948-99C2-892F8EC82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BBD6B6-6CB0-AD43-B68B-6FC235EE45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82BE85-7143-644D-AFB0-1C7D6536C7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6F9EC5-91CB-EC41-95DA-4CCB0A2C8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55BD1-08EB-DD43-A58D-C1144B7BAFBB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F996EE-80EE-0A43-8B82-72DD39AFC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D0FB5-2BA7-7C4C-ADCE-110F35DC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0E17E-9B91-754C-8D01-42884490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651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E2B4C8-A880-E74B-AAA2-39D0374EC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C0987E-30D1-1443-ADE1-C0A9AE6D6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565F5-D584-B548-8F73-BBC674E3D7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55BD1-08EB-DD43-A58D-C1144B7BAFBB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DCACB-D314-C046-89B1-EB8E95BA00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BF751B-47FD-9147-9CDB-2A0B6E9B16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0E17E-9B91-754C-8D01-42884490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89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uyulongcs/CIKM2020_DMT" TargetMode="External"/><Relationship Id="rId2" Type="http://schemas.openxmlformats.org/officeDocument/2006/relationships/hyperlink" Target="mailto:guyulongcs@gmail.com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EC06A-AAFB-114E-B423-458E0337E4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64711"/>
            <a:ext cx="9144000" cy="1693689"/>
          </a:xfrm>
        </p:spPr>
        <p:txBody>
          <a:bodyPr>
            <a:noAutofit/>
          </a:bodyPr>
          <a:lstStyle/>
          <a:p>
            <a:r>
              <a:rPr lang="en-US" sz="2800" dirty="0"/>
              <a:t>Deep Multifaceted Transformers for Multi-objective Ranking in Large-Scale E-commerce Recommender Systems </a:t>
            </a:r>
            <a:endParaRPr lang="en-US" sz="1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959D51-2E11-2A40-8728-6E2C6CA104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020" y="6248496"/>
            <a:ext cx="11621884" cy="240422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5FE12B-AA6B-B84C-8281-8D5FB904E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2825750"/>
            <a:ext cx="9639300" cy="1206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C320C5-F986-FC4D-A315-8A9B5221B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717" y="381013"/>
            <a:ext cx="4498011" cy="136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700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7D48F-F255-C64F-AEF4-945E6453E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MMoE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Multi-task</a:t>
            </a:r>
            <a:r>
              <a:rPr lang="zh-CN" altLang="en-US" dirty="0"/>
              <a:t> </a:t>
            </a:r>
            <a:r>
              <a:rPr lang="en-US" altLang="zh-CN" dirty="0"/>
              <a:t>Mixture-of-experts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3A00E-3A89-2642-AED6-1C929EF08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Modeling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relationships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conflicts</a:t>
            </a:r>
          </a:p>
          <a:p>
            <a:r>
              <a:rPr lang="en-US" altLang="zh-CN" dirty="0"/>
              <a:t>Building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top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sequential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FB7C78-306C-4948-BE3B-92AE2675D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010694"/>
            <a:ext cx="3505200" cy="198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35773D-D064-5349-8850-758327C02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399" y="2282667"/>
            <a:ext cx="5073747" cy="389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05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4B408-1D8F-3D40-B80C-419D5154C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Solve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sparse</a:t>
            </a:r>
            <a:r>
              <a:rPr lang="zh-CN" altLang="en-US" dirty="0"/>
              <a:t> </a:t>
            </a:r>
            <a:r>
              <a:rPr lang="en-US" altLang="zh-CN" dirty="0"/>
              <a:t>label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81175D-81B8-8244-9A41-CB689D6524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Two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tasks: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predict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CTR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CTVR	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𝑇𝑉𝑅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𝐶𝑇𝑅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𝐶𝑉𝑅</m:t>
                    </m:r>
                  </m:oMath>
                </a14:m>
                <a:r>
                  <a:rPr lang="en-US" altLang="zh-CN" dirty="0"/>
                  <a:t>	</a:t>
                </a:r>
                <a:r>
                  <a:rPr lang="zh-CN" altLang="en-US" dirty="0"/>
                  <a:t>     </a:t>
                </a:r>
                <a:endParaRPr lang="en-US" altLang="zh-C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81175D-81B8-8244-9A41-CB689D652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16B589D-3CC7-304E-80BC-6047541457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900269"/>
              </p:ext>
            </p:extLst>
          </p:nvPr>
        </p:nvGraphicFramePr>
        <p:xfrm>
          <a:off x="1529081" y="3584786"/>
          <a:ext cx="5374641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547">
                  <a:extLst>
                    <a:ext uri="{9D8B030D-6E8A-4147-A177-3AD203B41FA5}">
                      <a16:colId xmlns:a16="http://schemas.microsoft.com/office/drawing/2014/main" val="2666433412"/>
                    </a:ext>
                  </a:extLst>
                </a:gridCol>
                <a:gridCol w="1791547">
                  <a:extLst>
                    <a:ext uri="{9D8B030D-6E8A-4147-A177-3AD203B41FA5}">
                      <a16:colId xmlns:a16="http://schemas.microsoft.com/office/drawing/2014/main" val="3926773265"/>
                    </a:ext>
                  </a:extLst>
                </a:gridCol>
                <a:gridCol w="1791547">
                  <a:extLst>
                    <a:ext uri="{9D8B030D-6E8A-4147-A177-3AD203B41FA5}">
                      <a16:colId xmlns:a16="http://schemas.microsoft.com/office/drawing/2014/main" val="22151992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Click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prediction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(CTR)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Order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prediction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(CTVR)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592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Impression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393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Click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202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Order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440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6900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5DEDB-220E-BF4E-9F4B-FD2FD9A27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</a:t>
            </a:r>
            <a:r>
              <a:rPr lang="zh-CN" altLang="en-US" dirty="0"/>
              <a:t> </a:t>
            </a:r>
            <a:r>
              <a:rPr lang="en-US" altLang="zh-CN" dirty="0"/>
              <a:t>3:</a:t>
            </a:r>
            <a:r>
              <a:rPr lang="zh-CN" altLang="en-US" dirty="0"/>
              <a:t> </a:t>
            </a:r>
            <a:r>
              <a:rPr lang="en-US" altLang="zh-CN" dirty="0"/>
              <a:t>Biases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DAAED-13E8-8B4D-BC37-B2C9B3D16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360"/>
            <a:ext cx="10515600" cy="4820603"/>
          </a:xfrm>
        </p:spPr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Position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Neighboring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F36089-9463-6C42-90F8-97EF37AB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974851"/>
            <a:ext cx="7334250" cy="4556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EABD59-E8FB-784F-A7CD-8C5030B64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2857819"/>
            <a:ext cx="3996690" cy="399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077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1357E-E19C-4348-80FA-8A3BDD667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8523C-894A-8D41-AF62-7CA0E4E1F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0455"/>
          </a:xfrm>
        </p:spPr>
        <p:txBody>
          <a:bodyPr/>
          <a:lstStyle/>
          <a:p>
            <a:r>
              <a:rPr lang="en-US" altLang="zh-CN" dirty="0"/>
              <a:t>Training:</a:t>
            </a:r>
          </a:p>
          <a:p>
            <a:pPr marL="0" indent="0">
              <a:buNone/>
            </a:pPr>
            <a:r>
              <a:rPr lang="en-US" altLang="zh-CN" dirty="0"/>
              <a:t>	multi-task</a:t>
            </a:r>
            <a:r>
              <a:rPr lang="zh-CN" altLang="en-US" dirty="0"/>
              <a:t> </a:t>
            </a:r>
            <a:r>
              <a:rPr lang="en-US" altLang="zh-CN" dirty="0"/>
              <a:t>losses: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altLang="zh-CN" dirty="0"/>
              <a:t>Prediction: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altLang="zh-CN" dirty="0"/>
              <a:t>multi-task</a:t>
            </a:r>
            <a:r>
              <a:rPr lang="zh-CN" altLang="en-US" dirty="0"/>
              <a:t> </a:t>
            </a:r>
            <a:r>
              <a:rPr lang="en-US" altLang="zh-CN" dirty="0"/>
              <a:t>scores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3DC99F-B53D-4740-A634-EF9394045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660" y="2122170"/>
            <a:ext cx="4699000" cy="2095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B76979-4F8B-1148-B287-8C65B7372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660" y="4838700"/>
            <a:ext cx="59817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64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1357E-E19C-4348-80FA-8A3BDD667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8523C-894A-8D41-AF62-7CA0E4E1F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JD</a:t>
            </a:r>
            <a:r>
              <a:rPr lang="zh-CN" altLang="en-US" dirty="0"/>
              <a:t> </a:t>
            </a:r>
            <a:r>
              <a:rPr lang="en-US" altLang="zh-CN" dirty="0" err="1"/>
              <a:t>Recsys</a:t>
            </a:r>
            <a:r>
              <a:rPr lang="zh-CN" altLang="en-US" dirty="0"/>
              <a:t> </a:t>
            </a:r>
            <a:r>
              <a:rPr lang="en-US" altLang="zh-CN" dirty="0"/>
              <a:t>Dataset: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9FF511-32FC-A249-BD46-EAC171753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950" y="2400300"/>
            <a:ext cx="66421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77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1357E-E19C-4348-80FA-8A3BDD667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Baselines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727DCD-8646-9943-92E6-F09CBDCA86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94694"/>
            <a:ext cx="65278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914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1357E-E19C-4348-80FA-8A3BDD667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with Baselines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3BEE98-C125-8249-9A34-0BDBEDCCCB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22919"/>
            <a:ext cx="10515600" cy="395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30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1357E-E19C-4348-80FA-8A3BDD667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Effectiveness of Components in DMT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8523C-894A-8D41-AF62-7CA0E4E1F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Multifaceted Transformers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F9415-4EEA-DF40-8CB8-55D84E18F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40" y="2774950"/>
            <a:ext cx="5461000" cy="2222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B2A869-E481-D848-BE64-7029C6F87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106" y="2362200"/>
            <a:ext cx="5453063" cy="35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86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2B04A-0BCD-0447-9B60-599EFD34B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Effectiveness of Components in DMT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9B277-3500-4647-88B9-F6E10C39C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Multi-task Learning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9C4988-A6E9-0B40-98BB-C9B03E800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82863"/>
            <a:ext cx="5371293" cy="359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E0D6A6-C8EA-3540-BCEC-5A527AE29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" y="2260600"/>
            <a:ext cx="5942653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49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B2439-CA6D-D54D-806A-F19179D7C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Effectiveness of Components in DMT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627CA-1FF8-FF4F-955E-B10E6E0EC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Bias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700F42-8C97-514B-9368-3E7A453BD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2636044"/>
            <a:ext cx="57150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73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ECB43-35A2-4D41-B35B-183FA6BE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23948" cy="1325563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Deep Multifaceted Transformers for Multi-objective Ranking in Large-Scale E-commerce 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1C80F-5285-2D47-B73F-A52ADD60D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Motivation</a:t>
            </a:r>
            <a:r>
              <a:rPr lang="en-US" dirty="0"/>
              <a:t> </a:t>
            </a:r>
          </a:p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</a:p>
          <a:p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-US" altLang="zh-CN" dirty="0"/>
              <a:t>Experiments</a:t>
            </a:r>
          </a:p>
          <a:p>
            <a:r>
              <a:rPr lang="en-US" altLang="zh-CN" dirty="0"/>
              <a:t>4.</a:t>
            </a:r>
            <a:r>
              <a:rPr lang="zh-CN" altLang="en-US" dirty="0"/>
              <a:t> </a:t>
            </a:r>
            <a:r>
              <a:rPr lang="en-US" altLang="zh-CN" dirty="0"/>
              <a:t>Conclusions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248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E7CFA-8E5D-384B-8659-858656612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Online</a:t>
            </a:r>
            <a:r>
              <a:rPr lang="zh-CN" altLang="en-US" dirty="0"/>
              <a:t> </a:t>
            </a:r>
            <a:r>
              <a:rPr lang="en-US" altLang="zh-CN" dirty="0"/>
              <a:t>A-B</a:t>
            </a:r>
            <a:r>
              <a:rPr lang="zh-CN" altLang="en-US" dirty="0"/>
              <a:t> </a:t>
            </a:r>
            <a:r>
              <a:rPr lang="en-US" altLang="zh-CN" dirty="0"/>
              <a:t>Testing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3A49E8-E4E9-884C-9540-183BF9F97F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2850" y="2305844"/>
            <a:ext cx="72263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43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A277D-8166-6E4A-B44B-037082871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</a:t>
            </a:r>
            <a:r>
              <a:rPr lang="zh-CN" altLang="en-US" dirty="0"/>
              <a:t> </a:t>
            </a:r>
            <a:r>
              <a:rPr lang="en-US" altLang="zh-CN" dirty="0"/>
              <a:t>Conclusions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BA11B6-CA00-074F-97F1-A458780A8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9F119B-128E-184C-B815-75F8C95E8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1440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57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7D206-6E50-E84D-9D31-297082C41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AEA6E-95A7-1645-8413-259BD7D60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1825625"/>
            <a:ext cx="1110996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3600" dirty="0"/>
              <a:t>Thanks</a:t>
            </a:r>
            <a:r>
              <a:rPr lang="zh-CN" altLang="en-US" sz="3600" dirty="0"/>
              <a:t> </a:t>
            </a:r>
            <a:r>
              <a:rPr lang="en-US" altLang="zh-CN" sz="3600" dirty="0"/>
              <a:t>you</a:t>
            </a:r>
            <a:r>
              <a:rPr lang="zh-CN" altLang="en-US" sz="3600" dirty="0"/>
              <a:t> </a:t>
            </a:r>
            <a:r>
              <a:rPr lang="en-US" altLang="zh-CN" sz="3600" dirty="0"/>
              <a:t>for</a:t>
            </a:r>
            <a:r>
              <a:rPr lang="zh-CN" altLang="en-US" sz="3600" dirty="0"/>
              <a:t> </a:t>
            </a:r>
            <a:r>
              <a:rPr lang="en-US" altLang="zh-CN" sz="3600" dirty="0"/>
              <a:t>your</a:t>
            </a:r>
            <a:r>
              <a:rPr lang="zh-CN" altLang="en-US" sz="3600" dirty="0"/>
              <a:t> </a:t>
            </a:r>
            <a:r>
              <a:rPr lang="en-US" altLang="zh-CN" sz="3600" dirty="0"/>
              <a:t>attention!</a:t>
            </a:r>
            <a:endParaRPr lang="en-US" altLang="zh-CN" dirty="0"/>
          </a:p>
          <a:p>
            <a:pPr marL="0" indent="0" algn="ctr">
              <a:buNone/>
            </a:pPr>
            <a:r>
              <a:rPr lang="en-US" altLang="zh-CN" sz="4400" dirty="0"/>
              <a:t>Q&amp;A</a:t>
            </a:r>
            <a:endParaRPr lang="en-US" altLang="zh-CN" dirty="0"/>
          </a:p>
          <a:p>
            <a:pPr marL="0" indent="0" algn="ctr">
              <a:buNone/>
            </a:pPr>
            <a:r>
              <a:rPr lang="en-US" altLang="zh-CN" dirty="0" err="1">
                <a:hlinkClick r:id="rId2"/>
              </a:rPr>
              <a:t>guyulongcs@gmail.com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sz="2400" dirty="0"/>
              <a:t>Codes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datasets:</a:t>
            </a:r>
            <a:r>
              <a:rPr lang="zh-CN" altLang="en-US" sz="2400" dirty="0"/>
              <a:t>           </a:t>
            </a:r>
            <a:r>
              <a:rPr lang="en-US" altLang="zh-CN" sz="2400" dirty="0">
                <a:hlinkClick r:id="rId3"/>
              </a:rPr>
              <a:t>https://github.com/guyulongcs/CIKM2020_DMT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dirty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811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A85FF-EF46-5246-A0FD-EE1AEE670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016" y="0"/>
            <a:ext cx="10515600" cy="1325563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9C1DD7-888E-1E41-BB7B-468FEEC6B4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5841" y="941388"/>
            <a:ext cx="4383024" cy="59166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D243C1-C894-0948-A1B8-08A87CAFD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977" y="941388"/>
            <a:ext cx="5081464" cy="591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33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1F1FB-A5D1-554E-BCF1-2D02CED31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53FAF0-81C5-E745-9B12-634F5607A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A77A90-844F-D14D-B5A3-FA359BF09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514973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072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25304-EE44-854F-BD8E-5FE05E388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7965"/>
            <a:ext cx="11018520" cy="1325563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1.</a:t>
            </a:r>
            <a:r>
              <a:rPr lang="zh-CN" altLang="en-US" sz="3200" dirty="0"/>
              <a:t> </a:t>
            </a:r>
            <a:r>
              <a:rPr lang="en-US" altLang="zh-CN" sz="3200" dirty="0"/>
              <a:t>Motivation:</a:t>
            </a:r>
            <a:r>
              <a:rPr lang="zh-CN" altLang="en-US" sz="3200" dirty="0"/>
              <a:t> </a:t>
            </a:r>
            <a:r>
              <a:rPr lang="en-US" altLang="zh-CN" sz="3200" dirty="0"/>
              <a:t>Challenges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r>
              <a:rPr lang="zh-CN" altLang="en-US" sz="3200" dirty="0"/>
              <a:t> </a:t>
            </a:r>
            <a:r>
              <a:rPr lang="en-US" altLang="zh-CN" sz="3200" dirty="0"/>
              <a:t>E-commerce</a:t>
            </a:r>
            <a:r>
              <a:rPr lang="zh-CN" altLang="en-US" sz="3200" dirty="0"/>
              <a:t> </a:t>
            </a:r>
            <a:r>
              <a:rPr lang="en-US" altLang="zh-CN" sz="3200" dirty="0"/>
              <a:t>Recommender</a:t>
            </a:r>
            <a:r>
              <a:rPr lang="zh-CN" altLang="en-US" sz="3200" dirty="0"/>
              <a:t> </a:t>
            </a:r>
            <a:r>
              <a:rPr lang="en-US" altLang="zh-CN" sz="3200" dirty="0"/>
              <a:t>System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6CE30-D3E8-7A4B-9B90-9F1086F17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9200"/>
            <a:ext cx="10515600" cy="54686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 </a:t>
            </a:r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types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users’</a:t>
            </a:r>
            <a:r>
              <a:rPr lang="zh-CN" altLang="en-US" dirty="0"/>
              <a:t> </a:t>
            </a:r>
            <a:r>
              <a:rPr lang="en-US" altLang="zh-CN" dirty="0"/>
              <a:t>behaviors:</a:t>
            </a:r>
            <a:r>
              <a:rPr lang="zh-CN" altLang="en-US" dirty="0"/>
              <a:t> 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click,</a:t>
            </a:r>
            <a:r>
              <a:rPr lang="zh-CN" altLang="en-US" dirty="0"/>
              <a:t> </a:t>
            </a:r>
            <a:r>
              <a:rPr lang="en-US" altLang="zh-CN" dirty="0"/>
              <a:t>cart,</a:t>
            </a:r>
            <a:r>
              <a:rPr lang="zh-CN" altLang="en-US" dirty="0"/>
              <a:t> </a:t>
            </a:r>
            <a:r>
              <a:rPr lang="en-US" altLang="zh-CN" dirty="0"/>
              <a:t>order</a:t>
            </a:r>
            <a:r>
              <a:rPr lang="zh-CN" altLang="en-US" dirty="0"/>
              <a:t>  </a:t>
            </a:r>
            <a:endParaRPr lang="en-US" altLang="zh-CN" dirty="0"/>
          </a:p>
          <a:p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Objectives: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Click-Through</a:t>
            </a:r>
            <a:r>
              <a:rPr lang="zh-CN" altLang="en-US" dirty="0"/>
              <a:t> </a:t>
            </a:r>
            <a:r>
              <a:rPr lang="en-US" altLang="zh-CN" dirty="0"/>
              <a:t>Rate(CTR)</a:t>
            </a:r>
          </a:p>
          <a:p>
            <a:pPr marL="0" indent="0">
              <a:buNone/>
            </a:pPr>
            <a:r>
              <a:rPr lang="en-US" altLang="zh-CN" dirty="0"/>
              <a:t>	Conversation</a:t>
            </a:r>
            <a:r>
              <a:rPr lang="zh-CN" altLang="en-US" dirty="0"/>
              <a:t> </a:t>
            </a:r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(CVR)</a:t>
            </a:r>
          </a:p>
          <a:p>
            <a:r>
              <a:rPr lang="en-US" altLang="zh-CN" dirty="0"/>
              <a:t>Biases: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position,</a:t>
            </a:r>
            <a:r>
              <a:rPr lang="zh-CN" altLang="en-US" dirty="0"/>
              <a:t> </a:t>
            </a:r>
            <a:r>
              <a:rPr lang="en-US" altLang="zh-CN" dirty="0"/>
              <a:t>neighbors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05A8A8-A009-0842-9D77-51AE95B29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280" y="1325880"/>
            <a:ext cx="5166360" cy="516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13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A21A1-3EE1-3E4D-A500-A099C7C0F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2.</a:t>
            </a:r>
            <a:r>
              <a:rPr lang="zh-CN" altLang="en-US" sz="4000" dirty="0"/>
              <a:t> </a:t>
            </a:r>
            <a:r>
              <a:rPr lang="en-US" altLang="zh-CN" sz="4000" dirty="0"/>
              <a:t>Method:</a:t>
            </a:r>
            <a:r>
              <a:rPr lang="zh-CN" altLang="en-US" sz="4000" dirty="0"/>
              <a:t> </a:t>
            </a:r>
            <a:r>
              <a:rPr lang="en-US" altLang="zh-CN" sz="4000" dirty="0"/>
              <a:t>Deep</a:t>
            </a:r>
            <a:r>
              <a:rPr lang="zh-CN" altLang="en-US" sz="4000" dirty="0"/>
              <a:t> </a:t>
            </a:r>
            <a:r>
              <a:rPr lang="en-US" altLang="zh-CN" sz="4000" dirty="0"/>
              <a:t>Multifaceted</a:t>
            </a:r>
            <a:r>
              <a:rPr lang="zh-CN" altLang="en-US" sz="4000" dirty="0"/>
              <a:t> </a:t>
            </a:r>
            <a:r>
              <a:rPr lang="en-US" altLang="zh-CN" sz="4000" dirty="0"/>
              <a:t>Transformers</a:t>
            </a:r>
            <a:r>
              <a:rPr lang="zh-CN" altLang="en-US" sz="4000" dirty="0"/>
              <a:t> </a:t>
            </a:r>
            <a:r>
              <a:rPr lang="en-US" altLang="zh-CN" sz="4000" dirty="0"/>
              <a:t>(DMT)</a:t>
            </a:r>
            <a:endParaRPr lang="en-US" sz="4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5D1124-3A18-2B43-A297-F7F129FF1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2635" y="1825625"/>
            <a:ext cx="916672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230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3AC3E-90DB-4542-849F-9071C4106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Challenge</a:t>
            </a:r>
            <a:r>
              <a:rPr lang="zh-CN" altLang="en-US" sz="4000" dirty="0"/>
              <a:t> </a:t>
            </a:r>
            <a:r>
              <a:rPr lang="en-US" altLang="zh-CN" sz="4000" dirty="0"/>
              <a:t>1:</a:t>
            </a:r>
            <a:r>
              <a:rPr lang="zh-CN" altLang="en-US" sz="4000" dirty="0"/>
              <a:t> </a:t>
            </a:r>
            <a:r>
              <a:rPr lang="en-US" altLang="zh-CN" sz="4000" dirty="0"/>
              <a:t>Multiple</a:t>
            </a:r>
            <a:r>
              <a:rPr lang="zh-CN" altLang="en-US" sz="4000" dirty="0"/>
              <a:t> </a:t>
            </a:r>
            <a:r>
              <a:rPr lang="en-US" altLang="zh-CN" sz="4000" dirty="0"/>
              <a:t>types</a:t>
            </a:r>
            <a:r>
              <a:rPr lang="zh-CN" altLang="en-US" sz="4000" dirty="0"/>
              <a:t> </a:t>
            </a:r>
            <a:r>
              <a:rPr lang="en-US" altLang="zh-CN" sz="4000" dirty="0"/>
              <a:t>of</a:t>
            </a:r>
            <a:r>
              <a:rPr lang="zh-CN" altLang="en-US" sz="4000" dirty="0"/>
              <a:t> </a:t>
            </a:r>
            <a:r>
              <a:rPr lang="en-US" altLang="zh-CN" sz="4000" dirty="0"/>
              <a:t>users’</a:t>
            </a:r>
            <a:r>
              <a:rPr lang="zh-CN" altLang="en-US" sz="4000" dirty="0"/>
              <a:t> </a:t>
            </a:r>
            <a:r>
              <a:rPr lang="en-US" altLang="zh-CN" sz="4000" dirty="0"/>
              <a:t>behaviors</a:t>
            </a:r>
            <a:endParaRPr lang="en-US" sz="4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815DA1C-053F-AE43-B5AD-BF2EA6FE7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5550" y="2140744"/>
            <a:ext cx="97409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60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1BF20-6B7E-9D48-8BB8-50A728AAE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Interest</a:t>
            </a:r>
            <a:r>
              <a:rPr lang="zh-CN" altLang="en-US" dirty="0"/>
              <a:t> </a:t>
            </a:r>
            <a:r>
              <a:rPr lang="en-US" altLang="zh-CN" dirty="0"/>
              <a:t>Transformer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FD92DF-ACCF-EB4A-9A2C-E251629FA1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690688"/>
            <a:ext cx="5157787" cy="4498975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Self-attention</a:t>
            </a:r>
            <a:r>
              <a:rPr lang="zh-CN" altLang="en-US" dirty="0"/>
              <a:t> </a:t>
            </a:r>
            <a:r>
              <a:rPr lang="en-US" altLang="zh-CN" dirty="0"/>
              <a:t>blocks: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Multi-head</a:t>
            </a:r>
            <a:r>
              <a:rPr lang="zh-CN" altLang="en-US" dirty="0"/>
              <a:t> </a:t>
            </a:r>
            <a:r>
              <a:rPr lang="en-US" altLang="zh-CN" dirty="0"/>
              <a:t>Self-attention: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Point-wise</a:t>
            </a:r>
            <a:r>
              <a:rPr lang="zh-CN" altLang="en-US" dirty="0"/>
              <a:t> </a:t>
            </a:r>
            <a:r>
              <a:rPr lang="en-US" altLang="zh-CN" dirty="0"/>
              <a:t>feed-forward:</a:t>
            </a:r>
          </a:p>
          <a:p>
            <a:endParaRPr lang="en-US" altLang="zh-CN" dirty="0"/>
          </a:p>
          <a:p>
            <a:r>
              <a:rPr lang="en-US" altLang="zh-CN" dirty="0"/>
              <a:t>Position</a:t>
            </a:r>
            <a:r>
              <a:rPr lang="zh-CN" altLang="en-US" dirty="0"/>
              <a:t> </a:t>
            </a:r>
            <a:r>
              <a:rPr lang="en-US" altLang="zh-CN" dirty="0"/>
              <a:t>encoding:</a:t>
            </a:r>
          </a:p>
          <a:p>
            <a:pPr marL="0" indent="0">
              <a:buNone/>
            </a:pPr>
            <a:r>
              <a:rPr lang="zh-CN" altLang="en-US" dirty="0"/>
              <a:t> </a:t>
            </a:r>
            <a:r>
              <a:rPr lang="en-US" altLang="zh-CN" dirty="0"/>
              <a:t>	</a:t>
            </a:r>
            <a:r>
              <a:rPr lang="en-US" altLang="zh-CN" sz="1900" dirty="0"/>
              <a:t>Sinusoidal/Learned Positional Embedding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728DDA-DE63-3947-9023-1D89A4748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273" y="1732201"/>
            <a:ext cx="4384802" cy="431292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1C2249-35F7-4F46-99BC-E123840040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90688"/>
            <a:ext cx="5183188" cy="44989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B02984-7F3A-C14B-BADB-9E6CC2E0A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936" y="1986995"/>
            <a:ext cx="40767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AFA384-EAA5-A44F-9C9E-3F158862E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388" y="3501311"/>
            <a:ext cx="5156200" cy="774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1CB593-C611-5B4B-A311-906C09E11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4486" y="4875928"/>
            <a:ext cx="3975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1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A91CC-FB69-9B40-B9F5-367831401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Interest</a:t>
            </a:r>
            <a:r>
              <a:rPr lang="zh-CN" altLang="en-US" dirty="0"/>
              <a:t> </a:t>
            </a:r>
            <a:r>
              <a:rPr lang="en-US" altLang="zh-CN" dirty="0"/>
              <a:t>Transformer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47025-B79D-CE45-AACD-A199117328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Model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relationships</a:t>
            </a:r>
            <a:r>
              <a:rPr lang="zh-CN" altLang="en-US" sz="2400" dirty="0"/>
              <a:t> </a:t>
            </a:r>
            <a:r>
              <a:rPr lang="en-US" altLang="zh-CN" sz="2400" dirty="0"/>
              <a:t>between</a:t>
            </a:r>
            <a:r>
              <a:rPr lang="zh-CN" altLang="en-US" sz="2400" dirty="0"/>
              <a:t> </a:t>
            </a:r>
            <a:r>
              <a:rPr lang="en-US" altLang="zh-CN" sz="2400" dirty="0"/>
              <a:t>every</a:t>
            </a:r>
            <a:r>
              <a:rPr lang="zh-CN" altLang="en-US" sz="2400" dirty="0"/>
              <a:t> </a:t>
            </a:r>
            <a:r>
              <a:rPr lang="en-US" altLang="zh-CN" sz="2400" dirty="0"/>
              <a:t>pair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historical</a:t>
            </a:r>
            <a:r>
              <a:rPr lang="zh-CN" altLang="en-US" sz="2400" dirty="0"/>
              <a:t> </a:t>
            </a:r>
            <a:r>
              <a:rPr lang="en-US" altLang="zh-CN" sz="2400" dirty="0"/>
              <a:t>behaviors</a:t>
            </a:r>
          </a:p>
          <a:p>
            <a:r>
              <a:rPr lang="en-US" altLang="zh-CN" sz="2400" dirty="0"/>
              <a:t>Model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relationships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items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different</a:t>
            </a:r>
            <a:r>
              <a:rPr lang="zh-CN" altLang="en-US" sz="2400" dirty="0"/>
              <a:t> </a:t>
            </a:r>
            <a:r>
              <a:rPr lang="en-US" altLang="zh-CN" sz="2400" dirty="0"/>
              <a:t>aspects:</a:t>
            </a:r>
          </a:p>
          <a:p>
            <a:pPr marL="0" indent="0">
              <a:buNone/>
            </a:pPr>
            <a:r>
              <a:rPr lang="zh-CN" altLang="en-US" sz="2400" dirty="0"/>
              <a:t>          </a:t>
            </a:r>
            <a:r>
              <a:rPr lang="en-US" altLang="zh-CN" sz="2400" dirty="0"/>
              <a:t>multi-head:</a:t>
            </a:r>
            <a:r>
              <a:rPr lang="zh-CN" altLang="en-US" sz="2400" dirty="0"/>
              <a:t> </a:t>
            </a:r>
            <a:r>
              <a:rPr lang="en-US" altLang="zh-CN" sz="2400" dirty="0"/>
              <a:t>category,</a:t>
            </a:r>
            <a:r>
              <a:rPr lang="zh-CN" altLang="en-US" sz="2400" dirty="0"/>
              <a:t> </a:t>
            </a:r>
            <a:r>
              <a:rPr lang="en-US" altLang="zh-CN" sz="2400" dirty="0"/>
              <a:t>style,</a:t>
            </a:r>
            <a:r>
              <a:rPr lang="zh-CN" altLang="en-US" sz="2400" dirty="0"/>
              <a:t> </a:t>
            </a:r>
            <a:r>
              <a:rPr lang="en-US" altLang="zh-CN" sz="2400" dirty="0"/>
              <a:t>price</a:t>
            </a:r>
          </a:p>
          <a:p>
            <a:r>
              <a:rPr lang="en-US" altLang="zh-CN" sz="2400" dirty="0"/>
              <a:t>Model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relationship</a:t>
            </a:r>
            <a:r>
              <a:rPr lang="zh-CN" altLang="en-US" sz="2400" dirty="0"/>
              <a:t> </a:t>
            </a:r>
            <a:r>
              <a:rPr lang="en-US" altLang="zh-CN" sz="2400" dirty="0"/>
              <a:t>between</a:t>
            </a:r>
            <a:r>
              <a:rPr lang="zh-CN" altLang="en-US" sz="2400" dirty="0"/>
              <a:t> </a:t>
            </a:r>
            <a:r>
              <a:rPr lang="en-US" altLang="zh-CN" sz="2400" dirty="0"/>
              <a:t>each</a:t>
            </a:r>
            <a:r>
              <a:rPr lang="zh-CN" altLang="en-US" sz="2400" dirty="0"/>
              <a:t> </a:t>
            </a:r>
            <a:r>
              <a:rPr lang="en-US" altLang="zh-CN" sz="2400" dirty="0"/>
              <a:t>historical</a:t>
            </a:r>
            <a:r>
              <a:rPr lang="zh-CN" altLang="en-US" sz="2400" dirty="0"/>
              <a:t> </a:t>
            </a:r>
            <a:r>
              <a:rPr lang="en-US" altLang="zh-CN" sz="2400" dirty="0"/>
              <a:t>behavior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target</a:t>
            </a:r>
            <a:r>
              <a:rPr lang="zh-CN" altLang="en-US" sz="2400" dirty="0"/>
              <a:t> </a:t>
            </a:r>
            <a:r>
              <a:rPr lang="en-US" altLang="zh-CN" sz="2400" dirty="0"/>
              <a:t>item: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         </a:t>
            </a:r>
            <a:r>
              <a:rPr lang="en-US" altLang="zh-CN" sz="2400" dirty="0"/>
              <a:t>multiple</a:t>
            </a:r>
            <a:r>
              <a:rPr lang="zh-CN" altLang="en-US" sz="2400" dirty="0"/>
              <a:t> </a:t>
            </a:r>
            <a:r>
              <a:rPr lang="en-US" altLang="zh-CN" sz="2400" dirty="0"/>
              <a:t>interests</a:t>
            </a:r>
          </a:p>
          <a:p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088C0F-5E65-B446-8FBA-9EDD2A51A0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79499" y="1825625"/>
            <a:ext cx="45670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26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80137-FAC7-2641-AB2E-6A70C8C96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update</a:t>
            </a:r>
            <a:r>
              <a:rPr lang="zh-CN" altLang="en-US" dirty="0"/>
              <a:t> </a:t>
            </a:r>
            <a:r>
              <a:rPr lang="en-US" altLang="zh-CN" dirty="0"/>
              <a:t>GBDT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DNN</a:t>
            </a:r>
            <a:r>
              <a:rPr lang="zh-CN" altLang="en-US" dirty="0"/>
              <a:t> </a:t>
            </a:r>
            <a:r>
              <a:rPr lang="en-US" altLang="zh-CN" dirty="0"/>
              <a:t>models?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BB463D-92D1-C94C-BD24-CC067870E0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Dense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features:</a:t>
                </a:r>
                <a:r>
                  <a:rPr lang="zh-CN" altLang="en-US" dirty="0"/>
                  <a:t> 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	Z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score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normalization: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BB463D-92D1-C94C-BD24-CC067870E0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2E0DB2C-7578-A544-9C8E-442B56334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3241040"/>
            <a:ext cx="101346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55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2EA8F-503B-5247-A17C-C8B7D1DD6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250838"/>
            <a:ext cx="10942320" cy="1325563"/>
          </a:xfrm>
        </p:spPr>
        <p:txBody>
          <a:bodyPr/>
          <a:lstStyle/>
          <a:p>
            <a:r>
              <a:rPr lang="en-US" altLang="zh-CN" dirty="0"/>
              <a:t>Challenge</a:t>
            </a:r>
            <a:r>
              <a:rPr lang="zh-CN" altLang="en-US" dirty="0"/>
              <a:t> </a:t>
            </a:r>
            <a:r>
              <a:rPr lang="en-US" altLang="zh-CN" dirty="0"/>
              <a:t>2:</a:t>
            </a:r>
            <a:r>
              <a:rPr lang="zh-CN" altLang="en-US" dirty="0"/>
              <a:t> </a:t>
            </a:r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objectives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D2D6F-C9C4-5849-8714-1BECA6B3C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(1)</a:t>
            </a:r>
            <a:r>
              <a:rPr lang="zh-CN" altLang="en-US" dirty="0"/>
              <a:t> </a:t>
            </a:r>
            <a:r>
              <a:rPr lang="en-US" altLang="zh-CN" dirty="0" err="1"/>
              <a:t>MMoE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Modeling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relationships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conflicts</a:t>
            </a:r>
          </a:p>
          <a:p>
            <a:r>
              <a:rPr lang="en-US" altLang="zh-CN" dirty="0"/>
              <a:t>(2)</a:t>
            </a:r>
            <a:r>
              <a:rPr lang="zh-CN" altLang="en-US" dirty="0"/>
              <a:t> </a:t>
            </a:r>
            <a:r>
              <a:rPr lang="en-US" altLang="zh-CN" dirty="0"/>
              <a:t>Building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top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sequential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(3)</a:t>
            </a:r>
            <a:r>
              <a:rPr lang="zh-CN" altLang="en-US" dirty="0"/>
              <a:t> </a:t>
            </a:r>
            <a:r>
              <a:rPr lang="en-US" altLang="zh-CN" dirty="0"/>
              <a:t>Solve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sparse</a:t>
            </a:r>
            <a:r>
              <a:rPr lang="zh-CN" altLang="en-US" dirty="0"/>
              <a:t> </a:t>
            </a:r>
            <a:r>
              <a:rPr lang="en-US" altLang="zh-CN" dirty="0"/>
              <a:t>label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243C10-4DDB-374C-B954-0908EBFD9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412" y="3300109"/>
            <a:ext cx="5195668" cy="355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74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3311</TotalTime>
  <Words>365</Words>
  <Application>Microsoft Macintosh PowerPoint</Application>
  <PresentationFormat>Widescreen</PresentationFormat>
  <Paragraphs>95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等线</vt:lpstr>
      <vt:lpstr>等线 Light</vt:lpstr>
      <vt:lpstr>Arial</vt:lpstr>
      <vt:lpstr>Calibri</vt:lpstr>
      <vt:lpstr>Calibri Light</vt:lpstr>
      <vt:lpstr>Cambria Math</vt:lpstr>
      <vt:lpstr>Office Theme</vt:lpstr>
      <vt:lpstr>Deep Multifaceted Transformers for Multi-objective Ranking in Large-Scale E-commerce Recommender Systems </vt:lpstr>
      <vt:lpstr>Deep Multifaceted Transformers for Multi-objective Ranking in Large-Scale E-commerce Recommender Systems</vt:lpstr>
      <vt:lpstr>1. Motivation: Challenges in E-commerce Recommender System</vt:lpstr>
      <vt:lpstr>2. Method: Deep Multifaceted Transformers (DMT)</vt:lpstr>
      <vt:lpstr>Challenge 1: Multiple types of users’ behaviors</vt:lpstr>
      <vt:lpstr>Deep Interest Transformer</vt:lpstr>
      <vt:lpstr>Deep Interest Transformer</vt:lpstr>
      <vt:lpstr>How to update GBDT to DNN models?</vt:lpstr>
      <vt:lpstr>Challenge 2: Multiple objectives</vt:lpstr>
      <vt:lpstr>MMoE: Multi-task Mixture-of-experts</vt:lpstr>
      <vt:lpstr>Solve the sparse label problem</vt:lpstr>
      <vt:lpstr>Challenge 3: Biases</vt:lpstr>
      <vt:lpstr>Model Training and Prediction</vt:lpstr>
      <vt:lpstr>Dataset</vt:lpstr>
      <vt:lpstr>Baselines</vt:lpstr>
      <vt:lpstr>Comparison with Baselines </vt:lpstr>
      <vt:lpstr>Effectiveness of Components in DMT </vt:lpstr>
      <vt:lpstr>Effectiveness of Components in DMT </vt:lpstr>
      <vt:lpstr>Effectiveness of Components in DMT </vt:lpstr>
      <vt:lpstr>Online A-B Testing</vt:lpstr>
      <vt:lpstr>5. Conclusions</vt:lpstr>
      <vt:lpstr>PowerPoint Presentation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Wang Shuaiqiang</dc:creator>
  <cp:lastModifiedBy>谷 育龙</cp:lastModifiedBy>
  <cp:revision>378</cp:revision>
  <dcterms:created xsi:type="dcterms:W3CDTF">2019-06-03T03:27:56Z</dcterms:created>
  <dcterms:modified xsi:type="dcterms:W3CDTF">2020-12-12T03:35:48Z</dcterms:modified>
</cp:coreProperties>
</file>